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7" r:id="rId4"/>
    <p:sldId id="257" r:id="rId5"/>
    <p:sldId id="258" r:id="rId6"/>
    <p:sldId id="275" r:id="rId7"/>
    <p:sldId id="259" r:id="rId8"/>
    <p:sldId id="280" r:id="rId9"/>
    <p:sldId id="261" r:id="rId10"/>
    <p:sldId id="272" r:id="rId11"/>
    <p:sldId id="263" r:id="rId12"/>
    <p:sldId id="264" r:id="rId13"/>
    <p:sldId id="262" r:id="rId14"/>
    <p:sldId id="268" r:id="rId15"/>
    <p:sldId id="267" r:id="rId16"/>
    <p:sldId id="266" r:id="rId17"/>
    <p:sldId id="281" r:id="rId18"/>
    <p:sldId id="276" r:id="rId19"/>
    <p:sldId id="279" r:id="rId20"/>
    <p:sldId id="278" r:id="rId21"/>
    <p:sldId id="269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C788E"/>
    <a:srgbClr val="F04510"/>
    <a:srgbClr val="321900"/>
    <a:srgbClr val="422C16"/>
    <a:srgbClr val="003300"/>
    <a:srgbClr val="5F5F5F"/>
    <a:srgbClr val="1C1C1C"/>
    <a:srgbClr val="444321"/>
    <a:srgbClr val="520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>
        <p:scale>
          <a:sx n="114" d="100"/>
          <a:sy n="114" d="100"/>
        </p:scale>
        <p:origin x="-672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CC31-2CCD-4891-8588-DF6FF69231A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9C7F-F701-4648-BCFD-AEA972FB7A9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81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3F611-59EC-48FE-AD2D-904BCCDDD8F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26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CC31-2CCD-4891-8588-DF6FF69231A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2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368FF-B127-4F53-A4A3-63876A7E3C7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1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D34D3-05ED-4309-AA52-B8F8AC2E1C3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3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DC943-D966-4BCB-976A-573C1882F6C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65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27C7-2292-4DB0-B70B-0132713C15D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29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BD83-3153-465D-918E-F5C15481982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63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4497-4C58-4DB8-8F40-09CFC368D1E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9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2AF8D-324E-47B8-804C-318AA066158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8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368FF-B127-4F53-A4A3-63876A7E3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151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959F5-6A2B-4AA0-AA6F-9D697A4F91A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6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9C7F-F701-4648-BCFD-AEA972FB7A9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77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3F611-59EC-48FE-AD2D-904BCCDDD8F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47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CC31-2CCD-4891-8588-DF6FF69231A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95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368FF-B127-4F53-A4A3-63876A7E3C7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4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D34D3-05ED-4309-AA52-B8F8AC2E1C3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53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DC943-D966-4BCB-976A-573C1882F6C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51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27C7-2292-4DB0-B70B-0132713C15D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33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BD83-3153-465D-918E-F5C15481982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14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4497-4C58-4DB8-8F40-09CFC368D1E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D34D3-05ED-4309-AA52-B8F8AC2E1C3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91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2AF8D-324E-47B8-804C-318AA066158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07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959F5-6A2B-4AA0-AA6F-9D697A4F91A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41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9C7F-F701-4648-BCFD-AEA972FB7A9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35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3F611-59EC-48FE-AD2D-904BCCDDD8F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9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DC943-D966-4BCB-976A-573C1882F6C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48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27C7-2292-4DB0-B70B-0132713C15D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50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BD83-3153-465D-918E-F5C15481982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1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4497-4C58-4DB8-8F40-09CFC368D1E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48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2AF8D-324E-47B8-804C-318AA066158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93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959F5-6A2B-4AA0-AA6F-9D697A4F91A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48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D87D8E-0D2A-4C1D-A12A-BB0D45DC4ED8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D87D8E-0D2A-4C1D-A12A-BB0D45DC4ED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7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D87D8E-0D2A-4C1D-A12A-BB0D45DC4ED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736tqaWV0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408712" cy="2448272"/>
          </a:xfrm>
        </p:spPr>
        <p:txBody>
          <a:bodyPr/>
          <a:lstStyle/>
          <a:p>
            <a:r>
              <a:rPr lang="sr-Cyrl-RS" sz="5400" b="1" dirty="0">
                <a:solidFill>
                  <a:srgbClr val="00B050"/>
                </a:solidFill>
                <a:latin typeface="+mn-lt"/>
              </a:rPr>
              <a:t>Време је за српски језик!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37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400600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r-Cyrl-CS" sz="2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На који начин сестра поступа према брату када је љута на њега?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8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r-Cyrl-CS" sz="2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Шта мислите о таквом њеном понашању</a:t>
            </a:r>
            <a:r>
              <a:rPr lang="sr-Cyrl-CS" sz="28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?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8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r-Cyrl-CS" sz="2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Чега се дечак плаши</a:t>
            </a:r>
            <a:r>
              <a:rPr lang="sr-Cyrl-CS" sz="28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?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8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r-Cyrl-CS" sz="2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На који начин успева да победи свој страх? </a:t>
            </a:r>
            <a:endParaRPr lang="sr-Cyrl-CS" sz="2800" b="1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8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r-Cyrl-CS" sz="2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Ко му у томе помаже? </a:t>
            </a:r>
            <a:endParaRPr lang="sr-Cyrl-CS" sz="2800" b="1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3923928" y="332656"/>
            <a:ext cx="4824536" cy="39604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Већ знамо да је </a:t>
            </a:r>
            <a:r>
              <a:rPr lang="sr-Cyrl-R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ЛИК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јунак у књижевном тексту (песми, причи). Он учествује у догађајима и има своје особине. </a:t>
            </a:r>
            <a:endParaRPr lang="en-US" sz="24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4869160"/>
            <a:ext cx="7596336" cy="1444214"/>
          </a:xfrm>
        </p:spPr>
        <p:txBody>
          <a:bodyPr/>
          <a:lstStyle/>
          <a:p>
            <a:pPr marL="0" indent="0">
              <a:buNone/>
            </a:pPr>
            <a:r>
              <a:rPr lang="sr-Cyrl-RS" sz="4400" b="1" dirty="0" smtClean="0">
                <a:solidFill>
                  <a:srgbClr val="002060"/>
                </a:solidFill>
              </a:rPr>
              <a:t>Ко су ликови у овој причи?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2843808" y="836712"/>
            <a:ext cx="5040560" cy="4536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srgbClr val="0C788E"/>
                </a:solidFill>
                <a:latin typeface="Arial" pitchFamily="34" charset="0"/>
                <a:cs typeface="Arial" pitchFamily="34" charset="0"/>
              </a:rPr>
              <a:t>УЧИМО</a:t>
            </a:r>
          </a:p>
          <a:p>
            <a:pPr algn="ctr"/>
            <a:r>
              <a:rPr lang="sr-Cyrl-RS" sz="4400" b="1" dirty="0" smtClean="0">
                <a:solidFill>
                  <a:srgbClr val="0C788E"/>
                </a:solidFill>
                <a:latin typeface="Arial" pitchFamily="34" charset="0"/>
                <a:cs typeface="Arial" pitchFamily="34" charset="0"/>
              </a:rPr>
              <a:t>НОВО</a:t>
            </a:r>
            <a:endParaRPr lang="en-US" sz="4400" b="1" dirty="0">
              <a:solidFill>
                <a:srgbClr val="0C78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"/>
          <a:stretch/>
        </p:blipFill>
        <p:spPr bwMode="auto">
          <a:xfrm>
            <a:off x="372796" y="3699544"/>
            <a:ext cx="2286000" cy="315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6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247964" y="172688"/>
            <a:ext cx="4824536" cy="41764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2885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Време у којем се нешто дешава у драмском тексту, песми или причи назива се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време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радње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3645024"/>
            <a:ext cx="414046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3200" b="1" kern="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У које доба дана се </a:t>
            </a:r>
            <a:r>
              <a:rPr lang="sr-Cyrl-CS" sz="3200" b="1" kern="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у </a:t>
            </a:r>
            <a:r>
              <a:rPr lang="sr-Cyrl-CS" sz="3200" b="1" kern="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ћошку дешавају </a:t>
            </a:r>
            <a:r>
              <a:rPr lang="sr-Cyrl-CS" sz="3200" b="1" kern="0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чаролије</a:t>
            </a:r>
            <a:r>
              <a:rPr lang="sr-Cyrl-CS" sz="3200" b="1" kern="0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5343908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b="1" dirty="0" smtClean="0">
                <a:solidFill>
                  <a:srgbClr val="0C788E"/>
                </a:solidFill>
                <a:latin typeface="Times New Roman"/>
                <a:ea typeface="Calibri"/>
              </a:rPr>
              <a:t>а) у сумрак		 б) рано јутро </a:t>
            </a:r>
          </a:p>
          <a:p>
            <a:r>
              <a:rPr lang="ru-RU" sz="2400" b="1" dirty="0" smtClean="0">
                <a:solidFill>
                  <a:srgbClr val="0C788E"/>
                </a:solidFill>
                <a:latin typeface="Times New Roman"/>
                <a:ea typeface="SimHei"/>
              </a:rPr>
              <a:t>  	   </a:t>
            </a:r>
          </a:p>
          <a:p>
            <a:r>
              <a:rPr lang="sr-Cyrl-CS" sz="2400" b="1" dirty="0" smtClean="0">
                <a:solidFill>
                  <a:srgbClr val="0C788E"/>
                </a:solidFill>
                <a:latin typeface="Times New Roman"/>
                <a:ea typeface="Calibri"/>
              </a:rPr>
              <a:t>в) ноћу		 г) преко дана</a:t>
            </a:r>
            <a:endParaRPr lang="en-US" sz="2400" b="1" dirty="0">
              <a:solidFill>
                <a:srgbClr val="0C78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067944" y="188640"/>
            <a:ext cx="4932040" cy="41044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28850" algn="l"/>
              </a:tabLs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Место на коме се нешто догађа у тексту назива се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место радње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957" y="4941168"/>
            <a:ext cx="590465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565"/>
              </a:spcAft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Које је место </a:t>
            </a:r>
            <a:r>
              <a:rPr lang="ru-RU" sz="3600" b="1" dirty="0">
                <a:solidFill>
                  <a:schemeClr val="accent5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радње у причи „Ноћни ћошак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”?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</a:rPr>
              <a:t>На следећа питања одговори у свесци након што све запишеш на следећој страни презентације.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AutoShape 2" descr="https://www.mozaweb.com/sr/mbLite/47/57/00000045747/content/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www.mozaweb.com/sr/mbLite/47/57/00000045747/content/7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s://www.mozaweb.com/sr/mbLite/47/57/00000045747/content/7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lowchart: Punched Tape 18"/>
          <p:cNvSpPr/>
          <p:nvPr/>
        </p:nvSpPr>
        <p:spPr>
          <a:xfrm>
            <a:off x="817154" y="3178560"/>
            <a:ext cx="6203300" cy="792088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47426"/>
          <a:stretch/>
        </p:blipFill>
        <p:spPr bwMode="auto">
          <a:xfrm>
            <a:off x="1590444" y="3409512"/>
            <a:ext cx="5056127" cy="37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95736" y="2784267"/>
            <a:ext cx="377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.</a:t>
            </a:r>
            <a:endParaRPr lang="en-US" sz="1600" dirty="0"/>
          </a:p>
        </p:txBody>
      </p:sp>
      <p:sp>
        <p:nvSpPr>
          <p:cNvPr id="28" name="Flowchart: Punched Tape 27"/>
          <p:cNvSpPr/>
          <p:nvPr/>
        </p:nvSpPr>
        <p:spPr>
          <a:xfrm>
            <a:off x="1112359" y="4255777"/>
            <a:ext cx="6772009" cy="581640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Punched Tape 30"/>
          <p:cNvSpPr/>
          <p:nvPr/>
        </p:nvSpPr>
        <p:spPr>
          <a:xfrm>
            <a:off x="612775" y="1412776"/>
            <a:ext cx="7848871" cy="1640746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817154" y="162196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1.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79178" y="1802262"/>
            <a:ext cx="72812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 неким причама ствари и појаве оживе. У овој причи речи су оживеле, раде оно што могу да раде људи: онемоћају, смеју се, пробуде се...</a:t>
            </a:r>
          </a:p>
          <a:p>
            <a:r>
              <a:rPr lang="ru-RU" sz="1600" dirty="0" smtClean="0"/>
              <a:t>Шта </a:t>
            </a:r>
            <a:r>
              <a:rPr lang="ru-RU" sz="1600" dirty="0"/>
              <a:t>би још речи радиле када би могле да оживе?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7945" y="3415259"/>
            <a:ext cx="50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2.</a:t>
            </a:r>
            <a:endParaRPr lang="en-US" dirty="0"/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/>
          <a:stretch/>
        </p:blipFill>
        <p:spPr bwMode="auto">
          <a:xfrm>
            <a:off x="1582802" y="4232558"/>
            <a:ext cx="611863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47715" y="4348437"/>
            <a:ext cx="46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3.</a:t>
            </a:r>
            <a:endParaRPr lang="en-US" dirty="0"/>
          </a:p>
        </p:txBody>
      </p:sp>
      <p:sp>
        <p:nvSpPr>
          <p:cNvPr id="37" name="Flowchart: Punched Tape 36"/>
          <p:cNvSpPr/>
          <p:nvPr/>
        </p:nvSpPr>
        <p:spPr>
          <a:xfrm>
            <a:off x="1080217" y="5055828"/>
            <a:ext cx="7279322" cy="605420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58561" y="5173872"/>
            <a:ext cx="668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Зашто је тај ћошак посебно важан дечаку?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77826" y="5173872"/>
            <a:ext cx="38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4</a:t>
            </a:r>
            <a:r>
              <a:rPr lang="sr-Cyrl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035346"/>
              </p:ext>
            </p:extLst>
          </p:nvPr>
        </p:nvGraphicFramePr>
        <p:xfrm>
          <a:off x="1115616" y="764705"/>
          <a:ext cx="7416824" cy="5688632"/>
        </p:xfrm>
        <a:graphic>
          <a:graphicData uri="http://schemas.openxmlformats.org/drawingml/2006/table">
            <a:tbl>
              <a:tblPr firstRow="1" firstCol="1" bandRow="1"/>
              <a:tblGrid>
                <a:gridCol w="7416824"/>
              </a:tblGrid>
              <a:tr h="568863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65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„</a:t>
                      </a:r>
                      <a:r>
                        <a:rPr lang="en-GB" sz="24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Ноћни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ћошак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”</a:t>
                      </a:r>
                      <a:endParaRPr lang="sr-Cyrl-RS" sz="2400" b="1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6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en-GB" sz="2400" b="1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Весна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b="1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Ћоровић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b="1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Бутрић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Тема: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Дечаков страх од звукова који допиру ноћу из ноћног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ћошка.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Ликови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дечак и његова сестра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Време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ноћ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Место: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загонетни ћошак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у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соби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Особине дечака: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креативан,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маштовит, плашљив,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искрен, наиван,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несигуран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Особине дечакове сестре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лукава, груба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уплашена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неискрена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7088">
            <a:off x="2032" y="2938104"/>
            <a:ext cx="1473765" cy="272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4462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Записати у свеску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624316"/>
              </p:ext>
            </p:extLst>
          </p:nvPr>
        </p:nvGraphicFramePr>
        <p:xfrm>
          <a:off x="827584" y="1052736"/>
          <a:ext cx="7992888" cy="3888432"/>
        </p:xfrm>
        <a:graphic>
          <a:graphicData uri="http://schemas.openxmlformats.org/drawingml/2006/table">
            <a:tbl>
              <a:tblPr firstRow="1" firstCol="1" bandRow="1"/>
              <a:tblGrid>
                <a:gridCol w="7992888"/>
              </a:tblGrid>
              <a:tr h="3888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Поруке: 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Необична бића (чудовишта, але, вештице) постоје само у машти. Њих се не треба плашити. </a:t>
                      </a:r>
                      <a:endParaRPr kumimoji="0" lang="ru-RU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Није 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лепо плашити друге. 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6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1988840"/>
            <a:ext cx="5040560" cy="3888432"/>
          </a:xfrm>
        </p:spPr>
        <p:txBody>
          <a:bodyPr/>
          <a:lstStyle/>
          <a:p>
            <a:r>
              <a:rPr lang="sr-Cyrl-RS" sz="4000" b="1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Замисли сада да твоје играчке имају магичну моћ! Нацртај их онако како их замишљаш у ћошку собе.</a:t>
            </a:r>
            <a:endParaRPr lang="en-US" sz="4000" b="1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779912" y="476672"/>
            <a:ext cx="5112568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rgbClr val="0070C0"/>
                </a:solidFill>
              </a:rPr>
              <a:t>ДОМАЋИ ЗАДАТАК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5"/>
            <a:ext cx="3312368" cy="550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6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552728" cy="629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5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1556792"/>
            <a:ext cx="3491880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4000" b="1" kern="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Чега </a:t>
            </a:r>
            <a:r>
              <a:rPr lang="sr-Cyrl-CS" sz="4000" b="1" kern="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сте се плашили као мали?</a:t>
            </a:r>
            <a:endParaRPr lang="en-US" sz="4000" b="1" kern="0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19249" y="1340768"/>
            <a:ext cx="3384376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3200" b="1" kern="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Како сте успевали да превазиђете своје страхове и ко вам је у томе помагао?</a:t>
            </a:r>
            <a:endParaRPr lang="en-US" sz="2000" b="1" kern="0" dirty="0">
              <a:solidFill>
                <a:schemeClr val="accent1">
                  <a:lumMod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76474" y="335288"/>
            <a:ext cx="6887813" cy="4139144"/>
          </a:xfrm>
          <a:prstGeom prst="wedgeRoundRectCallout">
            <a:avLst>
              <a:gd name="adj1" fmla="val 36995"/>
              <a:gd name="adj2" fmla="val 678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</a:pPr>
            <a:r>
              <a:rPr lang="ru-RU" sz="4000" b="1" kern="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Данас ћемо читати причу „</a:t>
            </a:r>
            <a:r>
              <a:rPr lang="ru-RU" sz="4000" b="1" i="1" kern="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Ноћни ћошак</a:t>
            </a:r>
            <a:r>
              <a:rPr lang="ru-RU" sz="4000" b="1" kern="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” Весне Ћоровић Бутрић и разговарати о страху једног дечака. </a:t>
            </a:r>
            <a:endParaRPr lang="en-US" sz="4000" b="1" kern="0" dirty="0">
              <a:solidFill>
                <a:schemeClr val="accent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74432"/>
            <a:ext cx="2457294" cy="23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6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guna - Bukmarker - Vesna Ćorović Butrić: Neponovljivi časov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74" y="3284984"/>
            <a:ext cx="5397126" cy="344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55574" y="467171"/>
            <a:ext cx="4344417" cy="2232248"/>
          </a:xfrm>
          <a:prstGeom prst="wedgeRoundRectCallout">
            <a:avLst>
              <a:gd name="adj1" fmla="val 62699"/>
              <a:gd name="adj2" fmla="val 786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Весна Ћоровић Бутрић је савремена српска књижевница. Рођена је у Земуну. Радила је на Радио Београду и уређивала емисије за децу. Написала је неколико књига за децу и добитник је бројних награда.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40108" y="-315416"/>
            <a:ext cx="7812360" cy="4968552"/>
          </a:xfrm>
          <a:prstGeom prst="cloudCallout">
            <a:avLst>
              <a:gd name="adj1" fmla="val -32437"/>
              <a:gd name="adj2" fmla="val 69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следеће линку послушај причу, а затим је</a:t>
            </a:r>
            <a:r>
              <a:rPr lang="sr-Cyrl-RS" sz="32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</a:t>
            </a:r>
            <a:r>
              <a:rPr lang="sr-Cyrl-RS" sz="3200" b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рочитај гласно и јасно. Тако ћеш вежбати читање. </a:t>
            </a:r>
            <a:endParaRPr lang="en-US" sz="3200" b="1" dirty="0">
              <a:solidFill>
                <a:schemeClr val="accent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8272" y="3271601"/>
            <a:ext cx="536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https://www.youtube.com/watch?v=s736tqaWV0A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3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9740"/>
            <a:ext cx="5472608" cy="6612326"/>
          </a:xfrm>
        </p:spPr>
      </p:pic>
      <p:sp>
        <p:nvSpPr>
          <p:cNvPr id="5" name="Explosion 2 4"/>
          <p:cNvSpPr/>
          <p:nvPr/>
        </p:nvSpPr>
        <p:spPr>
          <a:xfrm rot="3666385">
            <a:off x="7137543" y="4742003"/>
            <a:ext cx="1889372" cy="174217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2320" y="54284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16.страна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196752"/>
            <a:ext cx="4248472" cy="3240360"/>
          </a:xfrm>
        </p:spPr>
        <p:txBody>
          <a:bodyPr/>
          <a:lstStyle/>
          <a:p>
            <a:pPr marL="0" indent="0" algn="ctr">
              <a:buNone/>
            </a:pPr>
            <a:r>
              <a:rPr lang="sr-Cyrl-RS" sz="2400" b="1" dirty="0" smtClean="0">
                <a:solidFill>
                  <a:srgbClr val="0C788E"/>
                </a:solidFill>
              </a:rPr>
              <a:t>Када неку реч не разумеш, покушај поново да прочиташ реченицу па је можда на тај начин схватиш, на основу целе реченице и њеног смисла. </a:t>
            </a:r>
          </a:p>
          <a:p>
            <a:pPr marL="0" indent="0" algn="ctr">
              <a:buNone/>
            </a:pPr>
            <a:r>
              <a:rPr lang="sr-Cyrl-RS" sz="2400" b="1" dirty="0" smtClean="0">
                <a:solidFill>
                  <a:srgbClr val="0C788E"/>
                </a:solidFill>
              </a:rPr>
              <a:t>Поред текста имаш и објашњења.</a:t>
            </a:r>
            <a:endParaRPr lang="en-US" sz="2400" b="1" dirty="0">
              <a:solidFill>
                <a:srgbClr val="0C78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1" y="476672"/>
            <a:ext cx="871141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856" y="1268760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>
                <a:solidFill>
                  <a:srgbClr val="C00000"/>
                </a:solidFill>
                <a:latin typeface="Times New Roman"/>
                <a:ea typeface="Times New Roman"/>
              </a:rPr>
              <a:t>лукавство </a:t>
            </a:r>
            <a:r>
              <a:rPr lang="sr-Cyrl-CS" dirty="0">
                <a:solidFill>
                  <a:srgbClr val="0070C0"/>
                </a:solidFill>
                <a:latin typeface="Times New Roman"/>
                <a:ea typeface="Times New Roman"/>
              </a:rPr>
              <a:t>– </a:t>
            </a:r>
            <a:r>
              <a:rPr lang="sr-Cyrl-CS" dirty="0" smtClean="0">
                <a:solidFill>
                  <a:srgbClr val="0070C0"/>
                </a:solidFill>
                <a:latin typeface="Times New Roman"/>
                <a:ea typeface="Times New Roman"/>
              </a:rPr>
              <a:t> добро смишљена превара</a:t>
            </a:r>
            <a:endParaRPr lang="sr-Cyrl-CS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sr-Cyrl-CS" dirty="0" smtClean="0">
                <a:solidFill>
                  <a:srgbClr val="C00000"/>
                </a:solidFill>
                <a:latin typeface="Times New Roman"/>
                <a:ea typeface="Times New Roman"/>
              </a:rPr>
              <a:t>башкарити </a:t>
            </a:r>
            <a:r>
              <a:rPr lang="sr-Cyrl-CS" dirty="0">
                <a:solidFill>
                  <a:srgbClr val="C00000"/>
                </a:solidFill>
                <a:latin typeface="Times New Roman"/>
                <a:ea typeface="Times New Roman"/>
              </a:rPr>
              <a:t>се </a:t>
            </a:r>
            <a:r>
              <a:rPr lang="sr-Cyrl-CS" dirty="0">
                <a:latin typeface="Times New Roman"/>
                <a:ea typeface="Times New Roman"/>
              </a:rPr>
              <a:t>– </a:t>
            </a:r>
            <a:r>
              <a:rPr lang="sr-Cyrl-CS" dirty="0">
                <a:solidFill>
                  <a:srgbClr val="0070C0"/>
                </a:solidFill>
                <a:latin typeface="Times New Roman"/>
                <a:ea typeface="Times New Roman"/>
              </a:rPr>
              <a:t>излежавати се, </a:t>
            </a:r>
            <a:r>
              <a:rPr lang="sr-Cyrl-CS" dirty="0" smtClean="0">
                <a:solidFill>
                  <a:srgbClr val="0070C0"/>
                </a:solidFill>
                <a:latin typeface="Times New Roman"/>
                <a:ea typeface="Times New Roman"/>
              </a:rPr>
              <a:t>лежати безбрижно</a:t>
            </a:r>
            <a:r>
              <a:rPr lang="sr-Cyrl-CS" dirty="0">
                <a:latin typeface="Times New Roman"/>
                <a:ea typeface="Times New Roman"/>
              </a:rPr>
              <a:t>; </a:t>
            </a:r>
            <a:endParaRPr lang="sr-Cyrl-CS" dirty="0" smtClean="0">
              <a:latin typeface="Times New Roman"/>
              <a:ea typeface="Times New Roman"/>
            </a:endParaRPr>
          </a:p>
          <a:p>
            <a:r>
              <a:rPr lang="sr-Cyrl-CS" dirty="0" smtClean="0">
                <a:solidFill>
                  <a:srgbClr val="C00000"/>
                </a:solidFill>
                <a:latin typeface="Times New Roman"/>
                <a:ea typeface="Times New Roman"/>
              </a:rPr>
              <a:t>танани</a:t>
            </a:r>
            <a:r>
              <a:rPr lang="sr-Cyrl-CS" dirty="0" smtClean="0">
                <a:latin typeface="Times New Roman"/>
                <a:ea typeface="Times New Roman"/>
              </a:rPr>
              <a:t> </a:t>
            </a:r>
            <a:r>
              <a:rPr lang="sr-Cyrl-CS" dirty="0">
                <a:latin typeface="Times New Roman"/>
                <a:ea typeface="Times New Roman"/>
              </a:rPr>
              <a:t>– </a:t>
            </a:r>
            <a:r>
              <a:rPr lang="sr-Cyrl-CS" dirty="0">
                <a:solidFill>
                  <a:srgbClr val="0070C0"/>
                </a:solidFill>
                <a:latin typeface="Times New Roman"/>
                <a:ea typeface="Times New Roman"/>
              </a:rPr>
              <a:t>нежни</a:t>
            </a:r>
            <a:r>
              <a:rPr lang="sr-Cyrl-CS" dirty="0" smtClean="0">
                <a:latin typeface="Times New Roman"/>
                <a:ea typeface="Times New Roman"/>
              </a:rPr>
              <a:t>;</a:t>
            </a:r>
          </a:p>
          <a:p>
            <a:r>
              <a:rPr lang="sr-Cyrl-CS" dirty="0" smtClean="0">
                <a:solidFill>
                  <a:srgbClr val="C00000"/>
                </a:solidFill>
                <a:latin typeface="Times New Roman"/>
                <a:ea typeface="Times New Roman"/>
              </a:rPr>
              <a:t>ћушнути</a:t>
            </a:r>
            <a:r>
              <a:rPr lang="sr-Cyrl-CS" dirty="0" smtClean="0">
                <a:latin typeface="Times New Roman"/>
                <a:ea typeface="Times New Roman"/>
              </a:rPr>
              <a:t> </a:t>
            </a:r>
            <a:r>
              <a:rPr lang="sr-Cyrl-CS" dirty="0">
                <a:latin typeface="Times New Roman"/>
                <a:ea typeface="Times New Roman"/>
              </a:rPr>
              <a:t>– </a:t>
            </a:r>
            <a:r>
              <a:rPr lang="sr-Cyrl-CS" dirty="0">
                <a:solidFill>
                  <a:srgbClr val="0070C0"/>
                </a:solidFill>
                <a:latin typeface="Times New Roman"/>
                <a:ea typeface="Times New Roman"/>
              </a:rPr>
              <a:t>склонити се</a:t>
            </a:r>
            <a:r>
              <a:rPr lang="sr-Cyrl-CS" dirty="0">
                <a:latin typeface="Times New Roman"/>
                <a:ea typeface="Times New Roman"/>
              </a:rPr>
              <a:t>; </a:t>
            </a:r>
            <a:endParaRPr lang="sr-Cyrl-CS" dirty="0" smtClean="0">
              <a:latin typeface="Times New Roman"/>
              <a:ea typeface="Times New Roman"/>
            </a:endParaRPr>
          </a:p>
          <a:p>
            <a:r>
              <a:rPr lang="sr-Cyrl-CS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онемоћати</a:t>
            </a:r>
            <a:r>
              <a:rPr lang="sr-Cyrl-CS" dirty="0" smtClean="0">
                <a:latin typeface="Times New Roman"/>
                <a:ea typeface="Times New Roman"/>
              </a:rPr>
              <a:t> </a:t>
            </a:r>
            <a:r>
              <a:rPr lang="sr-Cyrl-CS" dirty="0">
                <a:latin typeface="Times New Roman"/>
                <a:ea typeface="Times New Roman"/>
              </a:rPr>
              <a:t>– </a:t>
            </a:r>
            <a:r>
              <a:rPr lang="sr-Cyrl-CS" dirty="0">
                <a:solidFill>
                  <a:srgbClr val="0070C0"/>
                </a:solidFill>
                <a:latin typeface="Times New Roman"/>
                <a:ea typeface="Times New Roman"/>
              </a:rPr>
              <a:t>изгубити снагу</a:t>
            </a:r>
            <a:r>
              <a:rPr lang="sr-Cyrl-CS" dirty="0">
                <a:latin typeface="Times New Roman"/>
                <a:ea typeface="Times New Roman"/>
              </a:rPr>
              <a:t>; </a:t>
            </a:r>
            <a:endParaRPr lang="sr-Cyrl-CS" dirty="0" smtClean="0">
              <a:latin typeface="Times New Roman"/>
              <a:ea typeface="Times New Roman"/>
            </a:endParaRPr>
          </a:p>
          <a:p>
            <a:r>
              <a:rPr lang="sr-Cyrl-CS" dirty="0" smtClean="0">
                <a:solidFill>
                  <a:srgbClr val="C00000"/>
                </a:solidFill>
                <a:latin typeface="Times New Roman"/>
                <a:ea typeface="Times New Roman"/>
              </a:rPr>
              <a:t>лебдети</a:t>
            </a:r>
            <a:r>
              <a:rPr lang="sr-Cyrl-CS" dirty="0" smtClean="0">
                <a:latin typeface="Times New Roman"/>
                <a:ea typeface="Times New Roman"/>
              </a:rPr>
              <a:t> </a:t>
            </a:r>
            <a:r>
              <a:rPr lang="sr-Cyrl-CS" dirty="0">
                <a:latin typeface="Times New Roman"/>
                <a:ea typeface="Times New Roman"/>
              </a:rPr>
              <a:t>– </a:t>
            </a:r>
            <a:r>
              <a:rPr lang="sr-Cyrl-CS" dirty="0">
                <a:solidFill>
                  <a:srgbClr val="0070C0"/>
                </a:solidFill>
                <a:latin typeface="Times New Roman"/>
                <a:ea typeface="Times New Roman"/>
              </a:rPr>
              <a:t>одржавати се у висинама, лелујати</a:t>
            </a:r>
            <a:r>
              <a:rPr lang="sr-Cyrl-CS" dirty="0">
                <a:latin typeface="Times New Roman"/>
                <a:ea typeface="Times New 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pPr algn="just"/>
            <a:r>
              <a:rPr lang="sr-Cyrl-R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Усмено одговори на питања. Труди се да користиш потпуне реченице.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8229600" cy="4525963"/>
          </a:xfrm>
        </p:spPr>
        <p:txBody>
          <a:bodyPr/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r-Cyrl-CS" sz="28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Одакле </a:t>
            </a:r>
            <a:r>
              <a:rPr lang="sr-Cyrl-CS" sz="2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долазе звукови који буде дете</a:t>
            </a:r>
            <a:r>
              <a:rPr lang="sr-Cyrl-CS" sz="28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?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8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r-Cyrl-CS" sz="28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Какве </a:t>
            </a:r>
            <a:r>
              <a:rPr lang="sr-Cyrl-CS" sz="2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тајне крије ћошак у овој причи</a:t>
            </a:r>
            <a:r>
              <a:rPr lang="sr-Cyrl-CS" sz="28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?</a:t>
            </a: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8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r-Cyrl-CS" sz="28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Шта све може да оживи у њему?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800" b="1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13957</TotalTime>
  <Words>466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Diseño predeterminado</vt:lpstr>
      <vt:lpstr>1_Diseño predeterminado</vt:lpstr>
      <vt:lpstr>2_Diseño predeterminado</vt:lpstr>
      <vt:lpstr>Време је за српски језик!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Усмено одговори на питања. Труди се да користиш потпуне реченице.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Замисли сада да твоје играчке имају магичну моћ! Нацртај их онако како их замишљаш у ћошку собе.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BePC</cp:lastModifiedBy>
  <cp:revision>715</cp:revision>
  <dcterms:created xsi:type="dcterms:W3CDTF">2010-05-23T14:28:12Z</dcterms:created>
  <dcterms:modified xsi:type="dcterms:W3CDTF">2020-05-10T17:22:41Z</dcterms:modified>
</cp:coreProperties>
</file>